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07394508378759E-2"/>
          <c:y val="9.112409787337028E-2"/>
          <c:w val="0.98150099930169254"/>
          <c:h val="0.883759277243758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00B050">
                <a:alpha val="70000"/>
              </a:srgbClr>
            </a:solidFill>
            <a:ln w="6350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>
                  <a:alpha val="70000"/>
                </a:srgbClr>
              </a:solidFill>
              <a:ln w="6350">
                <a:solidFill>
                  <a:schemeClr val="bg1"/>
                </a:solidFill>
                <a:prstDash val="solid"/>
              </a:ln>
            </c:spPr>
          </c:dPt>
          <c:dPt>
            <c:idx val="1"/>
            <c:invertIfNegative val="0"/>
            <c:bubble3D val="0"/>
          </c:dPt>
          <c:cat>
            <c:strRef>
              <c:f>Sheet1!$A$2</c:f>
              <c:strCache>
                <c:ptCount val="1"/>
                <c:pt idx="0">
                  <c:v>solution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2400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Column13</c:v>
                </c:pt>
              </c:strCache>
            </c:strRef>
          </c:tx>
          <c:spPr>
            <a:solidFill>
              <a:schemeClr val="accent6">
                <a:lumMod val="75000"/>
                <a:alpha val="60000"/>
              </a:schemeClr>
            </a:solidFill>
            <a:ln w="3175">
              <a:solidFill>
                <a:schemeClr val="bg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strRef>
              <c:f>Sheet1!$A$2</c:f>
              <c:strCache>
                <c:ptCount val="1"/>
                <c:pt idx="0">
                  <c:v>solution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Column12</c:v>
                </c:pt>
              </c:strCache>
            </c:strRef>
          </c:tx>
          <c:spPr>
            <a:solidFill>
              <a:schemeClr val="accent6">
                <a:lumMod val="75000"/>
                <a:alpha val="60000"/>
              </a:schemeClr>
            </a:solidFill>
            <a:ln w="635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  <a:alpha val="60000"/>
                </a:schemeClr>
              </a:solidFill>
              <a:ln w="25400">
                <a:noFill/>
                <a:prstDash val="dash"/>
              </a:ln>
            </c:spPr>
          </c:dPt>
          <c:dPt>
            <c:idx val="1"/>
            <c:invertIfNegative val="0"/>
            <c:bubble3D val="0"/>
          </c:dPt>
          <c:cat>
            <c:strRef>
              <c:f>Sheet1!$A$2</c:f>
              <c:strCache>
                <c:ptCount val="1"/>
                <c:pt idx="0">
                  <c:v>solution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>
                <a:alpha val="40000"/>
              </a:srgbClr>
            </a:solidFill>
            <a:ln w="6350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strRef>
              <c:f>Sheet1!$A$2</c:f>
              <c:strCache>
                <c:ptCount val="1"/>
                <c:pt idx="0">
                  <c:v>solution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>
                <a:alpha val="40000"/>
              </a:srgbClr>
            </a:solidFill>
            <a:ln w="6350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strRef>
              <c:f>Sheet1!$A$2</c:f>
              <c:strCache>
                <c:ptCount val="1"/>
                <c:pt idx="0">
                  <c:v>solution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Column10</c:v>
                </c:pt>
              </c:strCache>
            </c:strRef>
          </c:tx>
          <c:spPr>
            <a:solidFill>
              <a:srgbClr val="C00000">
                <a:alpha val="40000"/>
              </a:srgbClr>
            </a:solidFill>
            <a:ln w="6350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strRef>
              <c:f>Sheet1!$A$2</c:f>
              <c:strCache>
                <c:ptCount val="1"/>
                <c:pt idx="0">
                  <c:v>solution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Column11</c:v>
                </c:pt>
              </c:strCache>
            </c:strRef>
          </c:tx>
          <c:spPr>
            <a:solidFill>
              <a:srgbClr val="C00000">
                <a:alpha val="40000"/>
              </a:srgbClr>
            </a:solidFill>
            <a:ln w="6350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strRef>
              <c:f>Sheet1!$A$2</c:f>
              <c:strCache>
                <c:ptCount val="1"/>
                <c:pt idx="0">
                  <c:v>solution</c:v>
                </c:pt>
              </c:strCache>
            </c:strRef>
          </c:cat>
          <c:val>
            <c:numRef>
              <c:f>Sheet1!$H$2</c:f>
              <c:numCache>
                <c:formatCode>#,##0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100"/>
        <c:axId val="22099456"/>
        <c:axId val="22100992"/>
      </c:barChart>
      <c:catAx>
        <c:axId val="2209945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>
            <a:noFill/>
          </a:ln>
        </c:spPr>
        <c:crossAx val="22100992"/>
        <c:crosses val="autoZero"/>
        <c:auto val="1"/>
        <c:lblAlgn val="ctr"/>
        <c:lblOffset val="100"/>
        <c:noMultiLvlLbl val="0"/>
      </c:catAx>
      <c:valAx>
        <c:axId val="22100992"/>
        <c:scaling>
          <c:orientation val="minMax"/>
          <c:max val="5500"/>
          <c:min val="0"/>
        </c:scaling>
        <c:delete val="0"/>
        <c:axPos val="b"/>
        <c:majorGridlines>
          <c:spPr>
            <a:ln w="0">
              <a:solidFill>
                <a:schemeClr val="bg1"/>
              </a:solidFill>
            </a:ln>
          </c:spPr>
        </c:majorGridlines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2209945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309509381255492E-2"/>
          <c:y val="3.5249999245763455E-2"/>
          <c:w val="0.92624949901611553"/>
          <c:h val="0.817016119036680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Pt>
            <c:idx val="34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Sheet1!$A$2:$A$51</c:f>
              <c:strCache>
                <c:ptCount val="50"/>
                <c:pt idx="0">
                  <c:v>Alaska</c:v>
                </c:pt>
                <c:pt idx="1">
                  <c:v>North Dakota</c:v>
                </c:pt>
                <c:pt idx="2">
                  <c:v>New York</c:v>
                </c:pt>
                <c:pt idx="3">
                  <c:v>Wyoming</c:v>
                </c:pt>
                <c:pt idx="4">
                  <c:v>Vermont</c:v>
                </c:pt>
                <c:pt idx="5">
                  <c:v>Maine</c:v>
                </c:pt>
                <c:pt idx="6">
                  <c:v>New Jersey</c:v>
                </c:pt>
                <c:pt idx="7">
                  <c:v>Minnesota</c:v>
                </c:pt>
                <c:pt idx="8">
                  <c:v>Wisconsin</c:v>
                </c:pt>
                <c:pt idx="9">
                  <c:v>West Virginia</c:v>
                </c:pt>
                <c:pt idx="10">
                  <c:v>California</c:v>
                </c:pt>
                <c:pt idx="11">
                  <c:v>Connecticut</c:v>
                </c:pt>
                <c:pt idx="12">
                  <c:v>Hawaii</c:v>
                </c:pt>
                <c:pt idx="13">
                  <c:v>Rhode Island</c:v>
                </c:pt>
                <c:pt idx="14">
                  <c:v>Delaware</c:v>
                </c:pt>
                <c:pt idx="15">
                  <c:v>Illinois</c:v>
                </c:pt>
                <c:pt idx="16">
                  <c:v>Iowa</c:v>
                </c:pt>
                <c:pt idx="17">
                  <c:v>Ohio</c:v>
                </c:pt>
                <c:pt idx="18">
                  <c:v>Pennsylvania</c:v>
                </c:pt>
                <c:pt idx="19">
                  <c:v>Nebraska</c:v>
                </c:pt>
                <c:pt idx="20">
                  <c:v>Massachusetts</c:v>
                </c:pt>
                <c:pt idx="21">
                  <c:v>Kansas</c:v>
                </c:pt>
                <c:pt idx="22">
                  <c:v>Michigan</c:v>
                </c:pt>
                <c:pt idx="23">
                  <c:v>New Mexico</c:v>
                </c:pt>
                <c:pt idx="24">
                  <c:v>Indiana</c:v>
                </c:pt>
                <c:pt idx="25">
                  <c:v>Arkansas</c:v>
                </c:pt>
                <c:pt idx="26">
                  <c:v>Kentucky</c:v>
                </c:pt>
                <c:pt idx="27">
                  <c:v>Nevada</c:v>
                </c:pt>
                <c:pt idx="28">
                  <c:v>Maryland</c:v>
                </c:pt>
                <c:pt idx="29">
                  <c:v>Colorado</c:v>
                </c:pt>
                <c:pt idx="30">
                  <c:v>Oregon</c:v>
                </c:pt>
                <c:pt idx="31">
                  <c:v>North Carolina</c:v>
                </c:pt>
                <c:pt idx="32">
                  <c:v>Mississippi</c:v>
                </c:pt>
                <c:pt idx="33">
                  <c:v>Utah</c:v>
                </c:pt>
                <c:pt idx="34">
                  <c:v>WASHINGTON</c:v>
                </c:pt>
                <c:pt idx="35">
                  <c:v>Montana</c:v>
                </c:pt>
                <c:pt idx="36">
                  <c:v>Louisiana</c:v>
                </c:pt>
                <c:pt idx="37">
                  <c:v>Arizona</c:v>
                </c:pt>
                <c:pt idx="38">
                  <c:v>Texas</c:v>
                </c:pt>
                <c:pt idx="39">
                  <c:v>Idaho</c:v>
                </c:pt>
                <c:pt idx="40">
                  <c:v>New Hampshire</c:v>
                </c:pt>
                <c:pt idx="41">
                  <c:v>Georgia</c:v>
                </c:pt>
                <c:pt idx="42">
                  <c:v>South Carolina</c:v>
                </c:pt>
                <c:pt idx="43">
                  <c:v>Florida</c:v>
                </c:pt>
                <c:pt idx="44">
                  <c:v>Virginia</c:v>
                </c:pt>
                <c:pt idx="45">
                  <c:v>Oklahoma</c:v>
                </c:pt>
                <c:pt idx="46">
                  <c:v>Missouri</c:v>
                </c:pt>
                <c:pt idx="47">
                  <c:v>Alabama</c:v>
                </c:pt>
                <c:pt idx="48">
                  <c:v>Tennessee</c:v>
                </c:pt>
                <c:pt idx="49">
                  <c:v>South Dakota</c:v>
                </c:pt>
              </c:strCache>
            </c:strRef>
          </c:cat>
          <c:val>
            <c:numRef>
              <c:f>Sheet1!$B$2:$B$51</c:f>
              <c:numCache>
                <c:formatCode>"$"#,##0.00</c:formatCode>
                <c:ptCount val="50"/>
                <c:pt idx="0">
                  <c:v>231.04223433242507</c:v>
                </c:pt>
                <c:pt idx="1">
                  <c:v>163.26965746775758</c:v>
                </c:pt>
                <c:pt idx="2">
                  <c:v>154.04378626682163</c:v>
                </c:pt>
                <c:pt idx="3">
                  <c:v>145.06405497196113</c:v>
                </c:pt>
                <c:pt idx="4">
                  <c:v>125.10434262948208</c:v>
                </c:pt>
                <c:pt idx="5">
                  <c:v>124.19764078367012</c:v>
                </c:pt>
                <c:pt idx="6">
                  <c:v>118.01761273303786</c:v>
                </c:pt>
                <c:pt idx="7">
                  <c:v>117.87939914917554</c:v>
                </c:pt>
                <c:pt idx="8">
                  <c:v>117.85324833728396</c:v>
                </c:pt>
                <c:pt idx="9">
                  <c:v>117.57709228824272</c:v>
                </c:pt>
                <c:pt idx="10">
                  <c:v>116.46900198015568</c:v>
                </c:pt>
                <c:pt idx="11">
                  <c:v>115.9586347427407</c:v>
                </c:pt>
                <c:pt idx="12">
                  <c:v>115.69704277415948</c:v>
                </c:pt>
                <c:pt idx="13">
                  <c:v>114.6260914690553</c:v>
                </c:pt>
                <c:pt idx="14">
                  <c:v>114.10703878054248</c:v>
                </c:pt>
                <c:pt idx="15">
                  <c:v>110.25301450182268</c:v>
                </c:pt>
                <c:pt idx="16">
                  <c:v>108.90151697775329</c:v>
                </c:pt>
                <c:pt idx="17">
                  <c:v>108.11301560223875</c:v>
                </c:pt>
                <c:pt idx="18">
                  <c:v>108.08300371510909</c:v>
                </c:pt>
                <c:pt idx="19">
                  <c:v>107.41598733131369</c:v>
                </c:pt>
                <c:pt idx="20">
                  <c:v>106.5431302021403</c:v>
                </c:pt>
                <c:pt idx="21">
                  <c:v>105.42303243335336</c:v>
                </c:pt>
                <c:pt idx="22">
                  <c:v>105.35796686540421</c:v>
                </c:pt>
                <c:pt idx="23">
                  <c:v>105.16405071370546</c:v>
                </c:pt>
                <c:pt idx="24">
                  <c:v>104.78465103438288</c:v>
                </c:pt>
                <c:pt idx="25">
                  <c:v>104.21593765711413</c:v>
                </c:pt>
                <c:pt idx="26">
                  <c:v>103.44757058693938</c:v>
                </c:pt>
                <c:pt idx="27">
                  <c:v>102.29562047450702</c:v>
                </c:pt>
                <c:pt idx="28">
                  <c:v>102.27202733164272</c:v>
                </c:pt>
                <c:pt idx="29">
                  <c:v>102.21230570069699</c:v>
                </c:pt>
                <c:pt idx="30">
                  <c:v>100.90444215614765</c:v>
                </c:pt>
                <c:pt idx="31">
                  <c:v>100.79840387996508</c:v>
                </c:pt>
                <c:pt idx="32">
                  <c:v>100.52564338933053</c:v>
                </c:pt>
                <c:pt idx="33">
                  <c:v>100.45623336291038</c:v>
                </c:pt>
                <c:pt idx="34">
                  <c:v>98.950082024025548</c:v>
                </c:pt>
                <c:pt idx="35">
                  <c:v>98.843444227005875</c:v>
                </c:pt>
                <c:pt idx="36">
                  <c:v>98.747466281482005</c:v>
                </c:pt>
                <c:pt idx="37">
                  <c:v>97.716752024908061</c:v>
                </c:pt>
                <c:pt idx="38">
                  <c:v>95.321288952778374</c:v>
                </c:pt>
                <c:pt idx="39">
                  <c:v>93.731403561126029</c:v>
                </c:pt>
                <c:pt idx="40">
                  <c:v>92.542540031014241</c:v>
                </c:pt>
                <c:pt idx="41">
                  <c:v>92.108434590430207</c:v>
                </c:pt>
                <c:pt idx="42">
                  <c:v>91.323370720816499</c:v>
                </c:pt>
                <c:pt idx="43">
                  <c:v>90.609941101493703</c:v>
                </c:pt>
                <c:pt idx="44">
                  <c:v>90.557722043063748</c:v>
                </c:pt>
                <c:pt idx="45">
                  <c:v>90.204094660868648</c:v>
                </c:pt>
                <c:pt idx="46">
                  <c:v>88.616512519738322</c:v>
                </c:pt>
                <c:pt idx="47">
                  <c:v>86.534486413687318</c:v>
                </c:pt>
                <c:pt idx="48">
                  <c:v>85.856703749707478</c:v>
                </c:pt>
                <c:pt idx="49">
                  <c:v>83.497927364969371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2312064"/>
        <c:axId val="22313600"/>
      </c:barChart>
      <c:catAx>
        <c:axId val="223120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Arial Narrow" panose="020B0606020202030204" pitchFamily="34" charset="0"/>
              </a:defRPr>
            </a:pPr>
            <a:endParaRPr lang="en-US"/>
          </a:p>
        </c:txPr>
        <c:crossAx val="22313600"/>
        <c:crosses val="autoZero"/>
        <c:auto val="1"/>
        <c:lblAlgn val="ctr"/>
        <c:lblOffset val="100"/>
        <c:noMultiLvlLbl val="0"/>
      </c:catAx>
      <c:valAx>
        <c:axId val="22313600"/>
        <c:scaling>
          <c:orientation val="minMax"/>
          <c:max val="235"/>
          <c:min val="50"/>
        </c:scaling>
        <c:delete val="0"/>
        <c:axPos val="l"/>
        <c:majorGridlines>
          <c:spPr>
            <a:ln w="6350">
              <a:noFill/>
            </a:ln>
            <a:effectLst>
              <a:outerShdw blurRad="50800" dist="50800" dir="5400000" algn="ctr" rotWithShape="0">
                <a:schemeClr val="bg1">
                  <a:lumMod val="85000"/>
                </a:schemeClr>
              </a:outerShdw>
            </a:effectLst>
          </c:spPr>
        </c:majorGridlines>
        <c:numFmt formatCode="&quot;$&quot;#,##0" sourceLinked="0"/>
        <c:majorTickMark val="none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en-US"/>
          </a:p>
        </c:txPr>
        <c:crossAx val="22312064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712A4-63CC-44BE-8E56-8AB738EF4F27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797A-6441-4E45-B1C5-771365BD7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3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BCB0FA5-61B6-4BC5-AF07-D7E017855E82}" type="datetime1">
              <a:rPr lang="en-US" smtClean="0"/>
              <a:t>6/17/2014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5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E955C-EC8F-4C6F-BA26-1ED8BA53AC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4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9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4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0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50" b="1" i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4FF0180-C77D-4D03-AC08-0BC1DFA7A75E}" type="datetime1">
              <a:rPr lang="en-US" smtClean="0"/>
              <a:t>6/17/2014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latin typeface="Arial Narrow" panose="020B0606020202030204" pitchFamily="34" charset="0"/>
              </a:defRPr>
            </a:lvl1pPr>
          </a:lstStyle>
          <a:p>
            <a:fld id="{1D7F1ABF-CE35-4BF2-A2ED-4F50B5C41B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762000" y="381000"/>
            <a:ext cx="7696200" cy="914400"/>
          </a:xfrm>
          <a:prstGeom prst="rect">
            <a:avLst/>
          </a:prstGeom>
        </p:spPr>
        <p:txBody>
          <a:bodyPr/>
          <a:lstStyle>
            <a:lvl1pPr marL="55562" indent="0" algn="ctr">
              <a:buFontTx/>
              <a:buNone/>
              <a:defRPr sz="3000" b="1" cap="none" baseline="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5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8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5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9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2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7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3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6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0FAB-4E23-44C5-84A4-0F0634AAE76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7661-4F53-4916-A8F0-099C9F64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5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938" y="1524002"/>
            <a:ext cx="3516923" cy="369287"/>
          </a:xfrm>
          <a:prstGeom prst="rect">
            <a:avLst/>
          </a:prstGeom>
          <a:noFill/>
        </p:spPr>
        <p:txBody>
          <a:bodyPr wrap="square" lIns="91387" tIns="45693" rIns="91387" bIns="45693" rtlCol="0">
            <a:spAutoFit/>
          </a:bodyPr>
          <a:lstStyle/>
          <a:p>
            <a:pPr defTabSz="913865"/>
            <a:r>
              <a:rPr lang="en-US" b="1" dirty="0">
                <a:solidFill>
                  <a:prstClr val="black"/>
                </a:solidFill>
                <a:latin typeface="Arial Narrow" panose="020B0606020202030204" pitchFamily="34" charset="0"/>
              </a:rPr>
              <a:t>Projected Additional Revenue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558" y="3790892"/>
            <a:ext cx="4169507" cy="369287"/>
          </a:xfrm>
          <a:prstGeom prst="rect">
            <a:avLst/>
          </a:prstGeom>
          <a:noFill/>
        </p:spPr>
        <p:txBody>
          <a:bodyPr wrap="square" lIns="91387" tIns="45693" rIns="91387" bIns="45693" rtlCol="0">
            <a:spAutoFit/>
          </a:bodyPr>
          <a:lstStyle/>
          <a:p>
            <a:pPr defTabSz="913865"/>
            <a:r>
              <a:rPr lang="en-US" b="1" dirty="0">
                <a:solidFill>
                  <a:prstClr val="black"/>
                </a:solidFill>
                <a:latin typeface="Arial Narrow" panose="020B0606020202030204" pitchFamily="34" charset="0"/>
              </a:rPr>
              <a:t>Projected Additional Spending Needs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2400" y="381006"/>
            <a:ext cx="8763000" cy="892498"/>
          </a:xfrm>
          <a:prstGeom prst="rect">
            <a:avLst/>
          </a:prstGeom>
          <a:noFill/>
        </p:spPr>
        <p:txBody>
          <a:bodyPr wrap="square" lIns="91387" tIns="45693" rIns="91387" bIns="45693" rtlCol="0">
            <a:spAutoFit/>
          </a:bodyPr>
          <a:lstStyle/>
          <a:p>
            <a:pPr algn="ctr" defTabSz="913865"/>
            <a:r>
              <a:rPr lang="en-US" sz="2900" b="1" dirty="0">
                <a:solidFill>
                  <a:prstClr val="black"/>
                </a:solidFill>
                <a:latin typeface="Arial Narrow" panose="020B0606020202030204" pitchFamily="34" charset="0"/>
              </a:rPr>
              <a:t>Preliminary 2015–17 Operating Budget Outlook</a:t>
            </a:r>
          </a:p>
          <a:p>
            <a:pPr algn="ctr" defTabSz="913865">
              <a:spcBef>
                <a:spcPts val="600"/>
              </a:spcBef>
            </a:pPr>
            <a:r>
              <a:rPr lang="en-U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Near General Fund (GF-State, Education Legacy Trust Account, Opportunity Pathways Account)</a:t>
            </a:r>
            <a:endParaRPr lang="en-US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70313" y="1546078"/>
            <a:ext cx="8534400" cy="2074251"/>
            <a:chOff x="230594" y="1588851"/>
            <a:chExt cx="8534400" cy="2074251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240959618"/>
                </p:ext>
              </p:extLst>
            </p:nvPr>
          </p:nvGraphicFramePr>
          <p:xfrm>
            <a:off x="230594" y="1588851"/>
            <a:ext cx="8534400" cy="20742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1477853" y="2430787"/>
              <a:ext cx="1465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865"/>
              <a:r>
                <a:rPr lang="en-US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$</a:t>
              </a:r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2.4 </a:t>
              </a:r>
              <a:r>
                <a:rPr lang="en-US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billion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2560" y="4191000"/>
            <a:ext cx="2403678" cy="1676400"/>
            <a:chOff x="523327" y="4191000"/>
            <a:chExt cx="3511429" cy="1676400"/>
          </a:xfrm>
        </p:grpSpPr>
        <p:sp>
          <p:nvSpPr>
            <p:cNvPr id="16" name="Rectangle 15"/>
            <p:cNvSpPr/>
            <p:nvPr/>
          </p:nvSpPr>
          <p:spPr>
            <a:xfrm>
              <a:off x="523327" y="4191000"/>
              <a:ext cx="3489960" cy="1676400"/>
            </a:xfrm>
            <a:prstGeom prst="rect">
              <a:avLst/>
            </a:prstGeom>
            <a:solidFill>
              <a:srgbClr val="FF505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865"/>
              <a:endParaRPr lang="en-US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7" name="TextBox 1"/>
            <p:cNvSpPr txBox="1"/>
            <p:nvPr/>
          </p:nvSpPr>
          <p:spPr>
            <a:xfrm>
              <a:off x="523327" y="4244587"/>
              <a:ext cx="3511429" cy="1561095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3865">
                <a:spcAft>
                  <a:spcPts val="600"/>
                </a:spcAft>
              </a:pPr>
              <a:r>
                <a:rPr lang="en-US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Maintenance &amp; Carry Forward</a:t>
              </a:r>
              <a:r>
                <a:rPr lang="en-US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/>
              </a:r>
              <a:br>
                <a:rPr lang="en-US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</a:br>
              <a:r>
                <a:rPr lang="en-US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Estimated $1.7 billion</a:t>
              </a:r>
              <a:endParaRPr lang="en-US" sz="1200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  <a:p>
              <a:pPr defTabSz="913865">
                <a:spcAft>
                  <a:spcPts val="60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Includes </a:t>
              </a:r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$647M</a:t>
              </a: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 to continue FY 2015 appropriation level.</a:t>
              </a:r>
            </a:p>
            <a:p>
              <a:pPr defTabSz="913865"/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Maintenance level </a:t>
              </a:r>
              <a:r>
                <a:rPr lang="en-US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estimate includes:</a:t>
              </a:r>
            </a:p>
            <a:p>
              <a:pPr marL="60325" indent="-60325" defTabSz="913865">
                <a:buFont typeface="Arial" panose="020B0604020202020204" pitchFamily="34" charset="0"/>
                <a:buChar char="•"/>
              </a:pPr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$175M  </a:t>
              </a: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low-income </a:t>
              </a:r>
              <a:r>
                <a:rPr lang="en-US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health care</a:t>
              </a:r>
            </a:p>
            <a:p>
              <a:pPr marL="60325" indent="-60325" defTabSz="913865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$</a:t>
              </a:r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215M  </a:t>
              </a:r>
              <a:r>
                <a:rPr lang="en-US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K-12 </a:t>
              </a: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education </a:t>
              </a:r>
              <a:endParaRPr lang="en-US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  <a:p>
              <a:pPr marL="60325" indent="-60325" defTabSz="913865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$</a:t>
              </a:r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150M  </a:t>
              </a: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mental health, </a:t>
              </a:r>
              <a:r>
                <a:rPr lang="en-US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DD, </a:t>
              </a: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long-term care</a:t>
              </a:r>
              <a:endParaRPr lang="en-US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  <a:p>
              <a:pPr algn="ctr" defTabSz="913865"/>
              <a:endParaRPr lang="en-US" sz="1200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  <a:p>
              <a:pPr algn="ctr" defTabSz="913865"/>
              <a:endParaRPr lang="en-US" sz="120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66060" y="4191000"/>
            <a:ext cx="596243" cy="1676400"/>
            <a:chOff x="3959698" y="4191000"/>
            <a:chExt cx="795250" cy="1676400"/>
          </a:xfrm>
          <a:solidFill>
            <a:srgbClr val="FF5050">
              <a:alpha val="74902"/>
            </a:srgbClr>
          </a:solidFill>
        </p:grpSpPr>
        <p:sp>
          <p:nvSpPr>
            <p:cNvPr id="20" name="Rectangle 19"/>
            <p:cNvSpPr/>
            <p:nvPr/>
          </p:nvSpPr>
          <p:spPr>
            <a:xfrm>
              <a:off x="4013287" y="4191000"/>
              <a:ext cx="711171" cy="1676400"/>
            </a:xfrm>
            <a:prstGeom prst="rect">
              <a:avLst/>
            </a:prstGeom>
            <a:solidFill>
              <a:srgbClr val="FF5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865"/>
              <a:endParaRPr lang="en-US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1" name="TextBox 1"/>
            <p:cNvSpPr txBox="1"/>
            <p:nvPr/>
          </p:nvSpPr>
          <p:spPr>
            <a:xfrm>
              <a:off x="3959698" y="4626300"/>
              <a:ext cx="795250" cy="533400"/>
            </a:xfrm>
            <a:prstGeom prst="rect">
              <a:avLst/>
            </a:prstGeom>
            <a:noFill/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3865"/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$339M</a:t>
              </a:r>
            </a:p>
            <a:p>
              <a:pPr algn="ctr" defTabSz="913865"/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pension </a:t>
              </a:r>
              <a:b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</a:b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costs</a:t>
              </a:r>
              <a:endParaRPr lang="en-US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81577" y="4160519"/>
            <a:ext cx="1377264" cy="1706878"/>
            <a:chOff x="5967138" y="4160519"/>
            <a:chExt cx="1790443" cy="1706878"/>
          </a:xfrm>
          <a:solidFill>
            <a:srgbClr val="FF3300">
              <a:alpha val="60000"/>
            </a:srgbClr>
          </a:solidFill>
        </p:grpSpPr>
        <p:sp>
          <p:nvSpPr>
            <p:cNvPr id="31" name="Rectangle 30"/>
            <p:cNvSpPr/>
            <p:nvPr/>
          </p:nvSpPr>
          <p:spPr>
            <a:xfrm>
              <a:off x="6113831" y="4190999"/>
              <a:ext cx="1470887" cy="16763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865"/>
              <a:endParaRPr lang="en-US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2" name="TextBox 1"/>
            <p:cNvSpPr txBox="1"/>
            <p:nvPr/>
          </p:nvSpPr>
          <p:spPr>
            <a:xfrm>
              <a:off x="5967138" y="4160519"/>
              <a:ext cx="1790443" cy="1676408"/>
            </a:xfrm>
            <a:prstGeom prst="rect">
              <a:avLst/>
            </a:prstGeom>
            <a:noFill/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3865">
                <a:spcAft>
                  <a:spcPts val="30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Policy Enhancements </a:t>
              </a:r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$600M  </a:t>
              </a: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includes:</a:t>
              </a:r>
            </a:p>
            <a:p>
              <a:pPr marL="116779" indent="-62660" defTabSz="913865"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early learning</a:t>
              </a:r>
            </a:p>
            <a:p>
              <a:pPr marL="116779" indent="-62660" defTabSz="913865"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higher education</a:t>
              </a:r>
            </a:p>
            <a:p>
              <a:pPr marL="116779" indent="-62660" defTabSz="913865"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state employee and higher education salaries</a:t>
              </a:r>
            </a:p>
            <a:p>
              <a:pPr marL="116779" indent="-62660" defTabSz="913865">
                <a:buFont typeface="Arial" panose="020B0604020202020204" pitchFamily="34" charset="0"/>
                <a:buChar char="•"/>
              </a:pPr>
              <a:r>
                <a:rPr lang="en-US" sz="105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all other policy enhancements </a:t>
              </a:r>
              <a:endParaRPr lang="en-US" sz="105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44462" y="4190998"/>
            <a:ext cx="2803301" cy="1676398"/>
            <a:chOff x="7574991" y="4190999"/>
            <a:chExt cx="3769046" cy="1350545"/>
          </a:xfrm>
        </p:grpSpPr>
        <p:sp>
          <p:nvSpPr>
            <p:cNvPr id="34" name="Rectangle 33"/>
            <p:cNvSpPr/>
            <p:nvPr/>
          </p:nvSpPr>
          <p:spPr>
            <a:xfrm>
              <a:off x="7574991" y="4190999"/>
              <a:ext cx="3769046" cy="1350545"/>
            </a:xfrm>
            <a:prstGeom prst="rect">
              <a:avLst/>
            </a:prstGeom>
            <a:solidFill>
              <a:srgbClr val="FF33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865"/>
              <a:endParaRPr lang="en-US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46030" y="4541687"/>
              <a:ext cx="2607845" cy="43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865"/>
              <a:r>
                <a:rPr lang="en-US" sz="15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$1.2 billion –$2 billion</a:t>
              </a:r>
            </a:p>
            <a:p>
              <a:pPr algn="ctr" defTabSz="913865"/>
              <a:r>
                <a:rPr lang="en-US" sz="14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McCleary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23259" y="4190995"/>
            <a:ext cx="641263" cy="1676398"/>
            <a:chOff x="4237253" y="4191000"/>
            <a:chExt cx="930892" cy="1350544"/>
          </a:xfrm>
          <a:solidFill>
            <a:srgbClr val="FF5050">
              <a:alpha val="74902"/>
            </a:srgbClr>
          </a:solidFill>
        </p:grpSpPr>
        <p:sp>
          <p:nvSpPr>
            <p:cNvPr id="22" name="Rectangle 21"/>
            <p:cNvSpPr/>
            <p:nvPr/>
          </p:nvSpPr>
          <p:spPr>
            <a:xfrm>
              <a:off x="4429336" y="4191000"/>
              <a:ext cx="569159" cy="1350544"/>
            </a:xfrm>
            <a:prstGeom prst="rect">
              <a:avLst/>
            </a:prstGeom>
            <a:solidFill>
              <a:srgbClr val="FF5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865"/>
              <a:endParaRPr lang="en-US" sz="11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4237253" y="4542927"/>
              <a:ext cx="930892" cy="520334"/>
            </a:xfrm>
            <a:prstGeom prst="rect">
              <a:avLst/>
            </a:prstGeom>
            <a:noFill/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3865"/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$200M</a:t>
              </a:r>
              <a:endParaRPr lang="en-US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  <a:p>
              <a:pPr algn="ctr" defTabSz="913865"/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debt </a:t>
              </a:r>
              <a:b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</a:b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service</a:t>
              </a:r>
              <a:endParaRPr lang="en-US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16037" y="4191008"/>
            <a:ext cx="782279" cy="1676399"/>
            <a:chOff x="4951895" y="4191000"/>
            <a:chExt cx="871058" cy="1532152"/>
          </a:xfrm>
        </p:grpSpPr>
        <p:sp>
          <p:nvSpPr>
            <p:cNvPr id="25" name="Rectangle 24"/>
            <p:cNvSpPr/>
            <p:nvPr/>
          </p:nvSpPr>
          <p:spPr>
            <a:xfrm>
              <a:off x="5122417" y="4191000"/>
              <a:ext cx="536559" cy="1532152"/>
            </a:xfrm>
            <a:prstGeom prst="rect">
              <a:avLst/>
            </a:prstGeom>
            <a:solidFill>
              <a:srgbClr val="FF33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865"/>
              <a:endParaRPr lang="en-US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4951895" y="4581334"/>
              <a:ext cx="871058" cy="768626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3865"/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$308M</a:t>
              </a:r>
            </a:p>
            <a:p>
              <a:pPr algn="ctr" defTabSz="913865"/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employee health </a:t>
              </a:r>
              <a:b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</a:b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care</a:t>
              </a:r>
              <a:endParaRPr lang="en-US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87538" y="1953273"/>
            <a:ext cx="1669757" cy="1446565"/>
            <a:chOff x="4628386" y="2213709"/>
            <a:chExt cx="1836733" cy="163944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465119" y="2213709"/>
              <a:ext cx="0" cy="1639440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628386" y="2927631"/>
              <a:ext cx="1696214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797187" y="2558299"/>
              <a:ext cx="1295400" cy="418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865"/>
              <a:r>
                <a:rPr lang="en-US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$1 billion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79916" y="4190999"/>
            <a:ext cx="574242" cy="1676398"/>
            <a:chOff x="5446387" y="4190999"/>
            <a:chExt cx="761814" cy="1676398"/>
          </a:xfrm>
        </p:grpSpPr>
        <p:sp>
          <p:nvSpPr>
            <p:cNvPr id="28" name="Rectangle 27"/>
            <p:cNvSpPr/>
            <p:nvPr/>
          </p:nvSpPr>
          <p:spPr>
            <a:xfrm>
              <a:off x="5570704" y="4190999"/>
              <a:ext cx="533399" cy="1676398"/>
            </a:xfrm>
            <a:prstGeom prst="rect">
              <a:avLst/>
            </a:prstGeom>
            <a:solidFill>
              <a:srgbClr val="FF33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865"/>
              <a:endParaRPr lang="en-US" sz="11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9" name="TextBox 1"/>
            <p:cNvSpPr txBox="1"/>
            <p:nvPr/>
          </p:nvSpPr>
          <p:spPr>
            <a:xfrm>
              <a:off x="5446387" y="4618678"/>
              <a:ext cx="761814" cy="533400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3865"/>
              <a:r>
                <a:rPr lang="en-US" b="1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$216M</a:t>
              </a:r>
            </a:p>
            <a:p>
              <a:pPr algn="ctr" defTabSz="913865"/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I-732</a:t>
              </a:r>
              <a:b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</a:br>
              <a:r>
                <a:rPr lang="en-US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 COLA</a:t>
              </a:r>
              <a:endParaRPr lang="en-US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102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08182813"/>
              </p:ext>
            </p:extLst>
          </p:nvPr>
        </p:nvGraphicFramePr>
        <p:xfrm>
          <a:off x="382914" y="1091112"/>
          <a:ext cx="8313706" cy="4640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228600"/>
            <a:ext cx="8209190" cy="685800"/>
          </a:xfrm>
        </p:spPr>
        <p:txBody>
          <a:bodyPr>
            <a:normAutofit fontScale="85000" lnSpcReduction="20000"/>
          </a:bodyPr>
          <a:lstStyle/>
          <a:p>
            <a:r>
              <a:rPr lang="en-US" sz="2800" i="1" cap="none" dirty="0" smtClean="0"/>
              <a:t>In 1995, Washington ranked 11</a:t>
            </a:r>
            <a:r>
              <a:rPr lang="en-US" sz="2800" i="1" cap="none" baseline="30000" dirty="0" smtClean="0"/>
              <a:t>th</a:t>
            </a:r>
            <a:r>
              <a:rPr lang="en-US" sz="2800" i="1" cap="none" dirty="0" smtClean="0"/>
              <a:t> in state and local tax collections … By 2011, we ranked 35th</a:t>
            </a:r>
            <a:endParaRPr lang="en-US" sz="2800" i="1" cap="none" dirty="0"/>
          </a:p>
          <a:p>
            <a:endParaRPr lang="en-US" sz="2800" cap="none" dirty="0"/>
          </a:p>
        </p:txBody>
      </p:sp>
      <p:sp>
        <p:nvSpPr>
          <p:cNvPr id="4" name="Rectangle 3"/>
          <p:cNvSpPr/>
          <p:nvPr/>
        </p:nvSpPr>
        <p:spPr>
          <a:xfrm>
            <a:off x="1752600" y="1548825"/>
            <a:ext cx="51953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 Narrow" panose="020B0606020202030204" pitchFamily="34" charset="0"/>
              </a:rPr>
              <a:t>State and Local Tax Collections </a:t>
            </a:r>
            <a:r>
              <a:rPr lang="en-US" sz="1600" b="1" dirty="0" smtClean="0">
                <a:latin typeface="Arial Narrow" panose="020B0606020202030204" pitchFamily="34" charset="0"/>
              </a:rPr>
              <a:t>Per </a:t>
            </a:r>
            <a:r>
              <a:rPr lang="en-US" sz="1600" b="1" dirty="0">
                <a:latin typeface="Arial Narrow" panose="020B0606020202030204" pitchFamily="34" charset="0"/>
              </a:rPr>
              <a:t>$1,000 Personal Income</a:t>
            </a:r>
          </a:p>
          <a:p>
            <a:pPr algn="ctr"/>
            <a:r>
              <a:rPr lang="en-US" sz="1600" b="1" dirty="0">
                <a:latin typeface="Arial Narrow" panose="020B0606020202030204" pitchFamily="34" charset="0"/>
              </a:rPr>
              <a:t>Fiscal Year 2011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02638" y="3373790"/>
            <a:ext cx="1699658" cy="640977"/>
            <a:chOff x="4918151" y="3844354"/>
            <a:chExt cx="1699658" cy="640977"/>
          </a:xfrm>
        </p:grpSpPr>
        <p:sp>
          <p:nvSpPr>
            <p:cNvPr id="7" name="TextBox 6"/>
            <p:cNvSpPr txBox="1"/>
            <p:nvPr/>
          </p:nvSpPr>
          <p:spPr>
            <a:xfrm>
              <a:off x="4918151" y="3844354"/>
              <a:ext cx="16996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latin typeface="Arial Narrow" panose="020B0606020202030204" pitchFamily="34" charset="0"/>
                </a:defRPr>
              </a:lvl1pPr>
            </a:lstStyle>
            <a:p>
              <a:r>
                <a:rPr lang="en-US" dirty="0"/>
                <a:t>Washington $98.95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5758751" y="4144093"/>
              <a:ext cx="0" cy="34123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746891" y="6137195"/>
            <a:ext cx="4811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 Narrow" panose="020B0606020202030204" pitchFamily="34" charset="0"/>
              </a:rPr>
              <a:t>Source: Bureau of Economic Analysis and Census Bureau</a:t>
            </a:r>
            <a:br>
              <a:rPr lang="en-US" sz="900" dirty="0" smtClean="0">
                <a:latin typeface="Arial Narrow" panose="020B0606020202030204" pitchFamily="34" charset="0"/>
              </a:rPr>
            </a:br>
            <a:r>
              <a:rPr lang="en-US" sz="900" dirty="0" smtClean="0">
                <a:latin typeface="Arial Narrow" panose="020B0606020202030204" pitchFamily="34" charset="0"/>
              </a:rPr>
              <a:t>U.S. Department of Commerce</a:t>
            </a:r>
            <a:endParaRPr lang="en-US" sz="900" dirty="0">
              <a:latin typeface="Arial Narrow" panose="020B0606020202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479747" y="2990828"/>
            <a:ext cx="1951914" cy="2033895"/>
            <a:chOff x="2285187" y="3451664"/>
            <a:chExt cx="1951914" cy="2033895"/>
          </a:xfrm>
        </p:grpSpPr>
        <p:grpSp>
          <p:nvGrpSpPr>
            <p:cNvPr id="15" name="Group 14"/>
            <p:cNvGrpSpPr/>
            <p:nvPr/>
          </p:nvGrpSpPr>
          <p:grpSpPr>
            <a:xfrm>
              <a:off x="2285187" y="3451664"/>
              <a:ext cx="1951914" cy="836715"/>
              <a:chOff x="2285187" y="3451664"/>
              <a:chExt cx="1951914" cy="83671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285187" y="3451664"/>
                <a:ext cx="19519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 Narrow" panose="020B0606020202030204" pitchFamily="34" charset="0"/>
                  </a:rPr>
                  <a:t>U.S. Average = $108.31</a:t>
                </a:r>
                <a:endParaRPr lang="en-US" sz="1400" b="1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3261643" y="3778104"/>
                <a:ext cx="0" cy="510275"/>
              </a:xfrm>
              <a:prstGeom prst="straightConnector1">
                <a:avLst/>
              </a:prstGeom>
              <a:ln w="19050">
                <a:solidFill>
                  <a:srgbClr val="CC000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>
              <a:off x="3261644" y="4350246"/>
              <a:ext cx="0" cy="1135313"/>
            </a:xfrm>
            <a:prstGeom prst="line">
              <a:avLst/>
            </a:prstGeom>
            <a:ln w="19050" cap="sq" cmpd="sng">
              <a:solidFill>
                <a:srgbClr val="CC0000"/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0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129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Guy, Teresa (DSHS/FSA)</dc:creator>
  <cp:lastModifiedBy>Kim Justice</cp:lastModifiedBy>
  <cp:revision>2</cp:revision>
  <dcterms:created xsi:type="dcterms:W3CDTF">2014-05-27T17:40:22Z</dcterms:created>
  <dcterms:modified xsi:type="dcterms:W3CDTF">2014-06-17T22:04:56Z</dcterms:modified>
</cp:coreProperties>
</file>